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65" r:id="rId3"/>
    <p:sldId id="266" r:id="rId4"/>
    <p:sldId id="267"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1996F6-F258-402A-940B-BA0183FF6666}" type="datetimeFigureOut">
              <a:rPr lang="en-US" smtClean="0"/>
              <a:pPr/>
              <a:t>6/25/2013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41FD75-F179-4FCD-889D-7415C9FAC1EA}" type="slidenum">
              <a:rPr lang="en-US" smtClean="0"/>
              <a:pPr/>
              <a:t>‹#›</a:t>
            </a:fld>
            <a:endParaRPr lang="en-US"/>
          </a:p>
        </p:txBody>
      </p:sp>
    </p:spTree>
    <p:extLst>
      <p:ext uri="{BB962C8B-B14F-4D97-AF65-F5344CB8AC3E}">
        <p14:creationId xmlns:p14="http://schemas.microsoft.com/office/powerpoint/2010/main" xmlns="" val="1871320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40AA24-6DE8-45FF-9330-5BB27D621E84}" type="datetimeFigureOut">
              <a:rPr lang="en-US" smtClean="0"/>
              <a:pPr/>
              <a:t>6/25/2013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DCA26-F052-4778-803D-388ECCFBFF62}"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40AA24-6DE8-45FF-9330-5BB27D621E84}" type="datetimeFigureOut">
              <a:rPr lang="en-US" smtClean="0"/>
              <a:pPr/>
              <a:t>6/25/2013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DCA26-F052-4778-803D-388ECCFBFF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40AA24-6DE8-45FF-9330-5BB27D621E84}" type="datetimeFigureOut">
              <a:rPr lang="en-US" smtClean="0"/>
              <a:pPr/>
              <a:t>6/25/2013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DCA26-F052-4778-803D-388ECCFBFF6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40AA24-6DE8-45FF-9330-5BB27D621E84}" type="datetimeFigureOut">
              <a:rPr lang="en-US" smtClean="0"/>
              <a:pPr/>
              <a:t>6/25/2013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DCA26-F052-4778-803D-388ECCFBFF6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40AA24-6DE8-45FF-9330-5BB27D621E84}" type="datetimeFigureOut">
              <a:rPr lang="en-US" smtClean="0"/>
              <a:pPr/>
              <a:t>6/25/2013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DCA26-F052-4778-803D-388ECCFBFF62}"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40AA24-6DE8-45FF-9330-5BB27D621E84}" type="datetimeFigureOut">
              <a:rPr lang="en-US" smtClean="0"/>
              <a:pPr/>
              <a:t>6/25/2013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9DCA26-F052-4778-803D-388ECCFBFF6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40AA24-6DE8-45FF-9330-5BB27D621E84}" type="datetimeFigureOut">
              <a:rPr lang="en-US" smtClean="0"/>
              <a:pPr/>
              <a:t>6/25/2013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9DCA26-F052-4778-803D-388ECCFBFF62}"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840AA24-6DE8-45FF-9330-5BB27D621E84}" type="datetimeFigureOut">
              <a:rPr lang="en-US" smtClean="0"/>
              <a:pPr/>
              <a:t>6/25/2013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9DCA26-F052-4778-803D-388ECCFBFF6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40AA24-6DE8-45FF-9330-5BB27D621E84}" type="datetimeFigureOut">
              <a:rPr lang="en-US" smtClean="0"/>
              <a:pPr/>
              <a:t>6/25/2013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9DCA26-F052-4778-803D-388ECCFBFF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40AA24-6DE8-45FF-9330-5BB27D621E84}" type="datetimeFigureOut">
              <a:rPr lang="en-US" smtClean="0"/>
              <a:pPr/>
              <a:t>6/25/2013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9DCA26-F052-4778-803D-388ECCFBFF62}"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40AA24-6DE8-45FF-9330-5BB27D621E84}" type="datetimeFigureOut">
              <a:rPr lang="en-US" smtClean="0"/>
              <a:pPr/>
              <a:t>6/25/2013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9DCA26-F052-4778-803D-388ECCFBFF6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840AA24-6DE8-45FF-9330-5BB27D621E84}" type="datetimeFigureOut">
              <a:rPr lang="en-US" smtClean="0"/>
              <a:pPr/>
              <a:t>6/25/2013</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929DCA26-F052-4778-803D-388ECCFBFF62}" type="slidenum">
              <a:rPr lang="en-US" smtClean="0"/>
              <a:pPr/>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FAL	</a:t>
            </a:r>
            <a:r>
              <a:rPr lang="en-US" dirty="0"/>
              <a:t>	</a:t>
            </a:r>
          </a:p>
        </p:txBody>
      </p:sp>
      <p:sp>
        <p:nvSpPr>
          <p:cNvPr id="3" name="Subtitle 2"/>
          <p:cNvSpPr>
            <a:spLocks noGrp="1"/>
          </p:cNvSpPr>
          <p:nvPr>
            <p:ph type="subTitle" idx="1"/>
          </p:nvPr>
        </p:nvSpPr>
        <p:spPr/>
        <p:txBody>
          <a:bodyPr>
            <a:normAutofit/>
          </a:bodyPr>
          <a:lstStyle/>
          <a:p>
            <a:r>
              <a:rPr lang="en-US" dirty="0" smtClean="0"/>
              <a:t>Graphing Piecewise Functions</a:t>
            </a:r>
            <a:endParaRPr lang="en-US" dirty="0"/>
          </a:p>
        </p:txBody>
      </p:sp>
    </p:spTree>
    <p:extLst>
      <p:ext uri="{BB962C8B-B14F-4D97-AF65-F5344CB8AC3E}">
        <p14:creationId xmlns:p14="http://schemas.microsoft.com/office/powerpoint/2010/main" xmlns="" val="2660949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181600"/>
            <a:ext cx="8991600" cy="990600"/>
          </a:xfrm>
        </p:spPr>
        <p:txBody>
          <a:bodyPr>
            <a:normAutofit fontScale="90000"/>
          </a:bodyPr>
          <a:lstStyle/>
          <a:p>
            <a:pPr marL="457200" lvl="0" indent="-457200">
              <a:buFont typeface="Arial" pitchFamily="34" charset="0"/>
              <a:buChar char="•"/>
            </a:pPr>
            <a:r>
              <a:rPr lang="en-US" sz="2000" b="1" dirty="0" smtClean="0">
                <a:latin typeface="Calibri" pitchFamily="34" charset="0"/>
              </a:rPr>
              <a:t>How many different “parent function” shapes do you see in the path </a:t>
            </a:r>
            <a:r>
              <a:rPr lang="en-US" sz="2000" b="1" dirty="0" smtClean="0">
                <a:latin typeface="Calibri" pitchFamily="34" charset="0"/>
              </a:rPr>
              <a:t>sketches?</a:t>
            </a:r>
            <a:br>
              <a:rPr lang="en-US" sz="2000" b="1" dirty="0" smtClean="0">
                <a:latin typeface="Calibri" pitchFamily="34" charset="0"/>
              </a:rPr>
            </a:br>
            <a:r>
              <a:rPr lang="en-US" sz="2000" b="1" dirty="0" smtClean="0">
                <a:latin typeface="Calibri" pitchFamily="34" charset="0"/>
              </a:rPr>
              <a:t>What </a:t>
            </a:r>
            <a:r>
              <a:rPr lang="en-US" sz="2000" b="1" dirty="0" smtClean="0">
                <a:latin typeface="Calibri" pitchFamily="34" charset="0"/>
              </a:rPr>
              <a:t>types of functions do you see (i.e. linear, quadratic, cubic, etc</a:t>
            </a:r>
            <a:r>
              <a:rPr lang="en-US" sz="2000" b="1" dirty="0" smtClean="0">
                <a:latin typeface="Calibri" pitchFamily="34" charset="0"/>
              </a:rPr>
              <a:t>).</a:t>
            </a:r>
            <a:br>
              <a:rPr lang="en-US" sz="2000" b="1" dirty="0" smtClean="0">
                <a:latin typeface="Calibri" pitchFamily="34" charset="0"/>
              </a:rPr>
            </a:br>
            <a:r>
              <a:rPr lang="en-US" sz="2000" b="1" dirty="0" smtClean="0">
                <a:latin typeface="Calibri" pitchFamily="34" charset="0"/>
              </a:rPr>
              <a:t>How </a:t>
            </a:r>
            <a:r>
              <a:rPr lang="en-US" sz="2000" b="1" dirty="0" smtClean="0">
                <a:latin typeface="Calibri" pitchFamily="34" charset="0"/>
              </a:rPr>
              <a:t>could you find the equation for each of these paths? </a:t>
            </a:r>
            <a:endParaRPr lang="en-US" sz="2000" dirty="0">
              <a:latin typeface="Calibri" pitchFamily="34" charset="0"/>
            </a:endParaRPr>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t="9399" b="23664"/>
          <a:stretch>
            <a:fillRect/>
          </a:stretch>
        </p:blipFill>
        <p:spPr bwMode="auto">
          <a:xfrm>
            <a:off x="0" y="533400"/>
            <a:ext cx="9144000" cy="464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75279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3117730576"/>
              </p:ext>
            </p:extLst>
          </p:nvPr>
        </p:nvGraphicFramePr>
        <p:xfrm>
          <a:off x="381000" y="685800"/>
          <a:ext cx="8457358" cy="5257800"/>
        </p:xfrm>
        <a:graphic>
          <a:graphicData uri="http://schemas.openxmlformats.org/drawingml/2006/table">
            <a:tbl>
              <a:tblPr firstRow="1" firstCol="1" bandRow="1">
                <a:tableStyleId>{5C22544A-7EE6-4342-B048-85BDC9FD1C3A}</a:tableStyleId>
              </a:tblPr>
              <a:tblGrid>
                <a:gridCol w="8457358"/>
              </a:tblGrid>
              <a:tr h="864910">
                <a:tc>
                  <a:txBody>
                    <a:bodyPr/>
                    <a:lstStyle/>
                    <a:p>
                      <a:pPr marL="0" marR="0" algn="l">
                        <a:spcBef>
                          <a:spcPts val="1200"/>
                        </a:spcBef>
                        <a:spcAft>
                          <a:spcPts val="300"/>
                        </a:spcAft>
                      </a:pPr>
                      <a:r>
                        <a:rPr lang="en-US" sz="1300" kern="1600" dirty="0">
                          <a:solidFill>
                            <a:sysClr val="windowText" lastClr="000000"/>
                          </a:solidFill>
                          <a:effectLst/>
                        </a:rPr>
                        <a:t> </a:t>
                      </a:r>
                      <a:endParaRPr lang="en-US" sz="600" kern="1600" dirty="0">
                        <a:solidFill>
                          <a:sysClr val="windowText" lastClr="000000"/>
                        </a:solidFill>
                        <a:effectLst/>
                      </a:endParaRPr>
                    </a:p>
                    <a:p>
                      <a:pPr marL="0" marR="0" algn="l">
                        <a:spcBef>
                          <a:spcPts val="1200"/>
                        </a:spcBef>
                        <a:spcAft>
                          <a:spcPts val="300"/>
                        </a:spcAft>
                      </a:pPr>
                      <a:r>
                        <a:rPr lang="en-US" sz="2800" kern="1600" dirty="0">
                          <a:solidFill>
                            <a:schemeClr val="bg1"/>
                          </a:solidFill>
                          <a:effectLst/>
                        </a:rPr>
                        <a:t>Collaborative Activity Instructions:  </a:t>
                      </a:r>
                      <a:endParaRPr lang="en-US" sz="2800" b="1" i="1" kern="1600" dirty="0">
                        <a:solidFill>
                          <a:schemeClr val="bg1"/>
                        </a:solidFill>
                        <a:effectLst/>
                        <a:latin typeface="Cambria"/>
                        <a:ea typeface="Times New Roman"/>
                      </a:endParaRPr>
                    </a:p>
                  </a:txBody>
                  <a:tcPr marL="43895" marR="43895" marT="0" marB="0" anchor="b">
                    <a:solidFill>
                      <a:schemeClr val="accent1"/>
                    </a:solidFill>
                  </a:tcPr>
                </a:tc>
              </a:tr>
              <a:tr h="4392890">
                <a:tc>
                  <a:txBody>
                    <a:bodyPr/>
                    <a:lstStyle/>
                    <a:p>
                      <a:pPr marL="0" marR="0" algn="l">
                        <a:spcBef>
                          <a:spcPts val="0"/>
                        </a:spcBef>
                        <a:spcAft>
                          <a:spcPts val="0"/>
                        </a:spcAft>
                      </a:pPr>
                      <a:r>
                        <a:rPr lang="en-US" sz="700" dirty="0">
                          <a:solidFill>
                            <a:sysClr val="windowText" lastClr="000000"/>
                          </a:solidFill>
                          <a:effectLst/>
                        </a:rPr>
                        <a:t> </a:t>
                      </a:r>
                      <a:endParaRPr lang="en-US" sz="800" dirty="0">
                        <a:solidFill>
                          <a:sysClr val="windowText" lastClr="000000"/>
                        </a:solidFill>
                        <a:effectLst/>
                      </a:endParaRPr>
                    </a:p>
                    <a:p>
                      <a:pPr marL="342900" marR="0" lvl="0" indent="-342900" algn="l">
                        <a:lnSpc>
                          <a:spcPct val="115000"/>
                        </a:lnSpc>
                        <a:spcBef>
                          <a:spcPts val="0"/>
                        </a:spcBef>
                        <a:spcAft>
                          <a:spcPts val="0"/>
                        </a:spcAft>
                        <a:buFont typeface="Symbol"/>
                        <a:buChar char=""/>
                      </a:pPr>
                      <a:r>
                        <a:rPr lang="en-US" sz="2000" dirty="0" smtClean="0">
                          <a:solidFill>
                            <a:sysClr val="windowText" lastClr="000000"/>
                          </a:solidFill>
                          <a:effectLst/>
                        </a:rPr>
                        <a:t>You have been paired into groups based upon your responses on the Pre-Assessment you were given.</a:t>
                      </a:r>
                    </a:p>
                    <a:p>
                      <a:pPr marL="342900" marR="0" lvl="0" indent="-342900" algn="l">
                        <a:lnSpc>
                          <a:spcPct val="115000"/>
                        </a:lnSpc>
                        <a:spcBef>
                          <a:spcPts val="0"/>
                        </a:spcBef>
                        <a:spcAft>
                          <a:spcPts val="0"/>
                        </a:spcAft>
                        <a:buFont typeface="Symbol"/>
                        <a:buChar char=""/>
                      </a:pPr>
                      <a:r>
                        <a:rPr lang="en-US" sz="2000" dirty="0" smtClean="0">
                          <a:solidFill>
                            <a:sysClr val="windowText" lastClr="000000"/>
                          </a:solidFill>
                          <a:effectLst/>
                        </a:rPr>
                        <a:t>Your </a:t>
                      </a:r>
                      <a:r>
                        <a:rPr lang="en-US" sz="2000" dirty="0">
                          <a:solidFill>
                            <a:sysClr val="windowText" lastClr="000000"/>
                          </a:solidFill>
                          <a:effectLst/>
                        </a:rPr>
                        <a:t>goal is to match the graph of each piece of the piecewise-defined function with the card that has it’s algebraic representation.  </a:t>
                      </a:r>
                    </a:p>
                    <a:p>
                      <a:pPr marL="342900" marR="0" lvl="0" indent="-342900" algn="l">
                        <a:lnSpc>
                          <a:spcPct val="115000"/>
                        </a:lnSpc>
                        <a:spcBef>
                          <a:spcPts val="0"/>
                        </a:spcBef>
                        <a:spcAft>
                          <a:spcPts val="0"/>
                        </a:spcAft>
                        <a:buFont typeface="Symbol"/>
                        <a:buChar char=""/>
                      </a:pPr>
                      <a:r>
                        <a:rPr lang="en-US" sz="2000" dirty="0">
                          <a:solidFill>
                            <a:sysClr val="windowText" lastClr="000000"/>
                          </a:solidFill>
                          <a:effectLst/>
                        </a:rPr>
                        <a:t>After matching the three you believe belong together, draw the total graph on the grids provided for you.  </a:t>
                      </a:r>
                    </a:p>
                    <a:p>
                      <a:pPr marL="342900" marR="0" lvl="0" indent="-342900" algn="l">
                        <a:lnSpc>
                          <a:spcPct val="115000"/>
                        </a:lnSpc>
                        <a:spcBef>
                          <a:spcPts val="0"/>
                        </a:spcBef>
                        <a:spcAft>
                          <a:spcPts val="0"/>
                        </a:spcAft>
                        <a:buFont typeface="Symbol"/>
                        <a:buChar char=""/>
                      </a:pPr>
                      <a:r>
                        <a:rPr lang="en-US" sz="2000" dirty="0">
                          <a:solidFill>
                            <a:sysClr val="windowText" lastClr="000000"/>
                          </a:solidFill>
                          <a:effectLst/>
                        </a:rPr>
                        <a:t>Take turns matching pieces that you believe belong together.</a:t>
                      </a:r>
                    </a:p>
                    <a:p>
                      <a:pPr marL="342900" marR="0" lvl="0" indent="-342900" algn="l">
                        <a:lnSpc>
                          <a:spcPct val="115000"/>
                        </a:lnSpc>
                        <a:spcBef>
                          <a:spcPts val="0"/>
                        </a:spcBef>
                        <a:spcAft>
                          <a:spcPts val="0"/>
                        </a:spcAft>
                        <a:buFont typeface="Symbol"/>
                        <a:buChar char=""/>
                      </a:pPr>
                      <a:r>
                        <a:rPr lang="en-US" sz="2000" dirty="0">
                          <a:solidFill>
                            <a:sysClr val="windowText" lastClr="000000"/>
                          </a:solidFill>
                          <a:effectLst/>
                        </a:rPr>
                        <a:t>Each time you do this, explain your reasoning clearly and carefully to your group.</a:t>
                      </a:r>
                    </a:p>
                    <a:p>
                      <a:pPr marL="342900" marR="0" lvl="0" indent="-342900" algn="l">
                        <a:lnSpc>
                          <a:spcPct val="115000"/>
                        </a:lnSpc>
                        <a:spcBef>
                          <a:spcPts val="0"/>
                        </a:spcBef>
                        <a:spcAft>
                          <a:spcPts val="0"/>
                        </a:spcAft>
                        <a:buFont typeface="Symbol"/>
                        <a:buChar char=""/>
                      </a:pPr>
                      <a:r>
                        <a:rPr lang="en-US" sz="2000" dirty="0">
                          <a:solidFill>
                            <a:sysClr val="windowText" lastClr="000000"/>
                          </a:solidFill>
                          <a:effectLst/>
                        </a:rPr>
                        <a:t>It is important that you both understand your matches. If you do not agree or understand ask your partner to explain their reasoning. You both are responsible for each other’s learning</a:t>
                      </a:r>
                      <a:endParaRPr lang="en-US" sz="2000" dirty="0">
                        <a:solidFill>
                          <a:sysClr val="windowText" lastClr="000000"/>
                        </a:solidFill>
                        <a:effectLst/>
                        <a:latin typeface="+mn-lt"/>
                        <a:ea typeface="Cambria"/>
                        <a:cs typeface="Times New Roman"/>
                      </a:endParaRPr>
                    </a:p>
                  </a:txBody>
                  <a:tcPr marL="43895" marR="43895" marT="0" marB="0" anchor="b">
                    <a:noFill/>
                  </a:tcPr>
                </a:tc>
              </a:tr>
            </a:tbl>
          </a:graphicData>
        </a:graphic>
      </p:graphicFrame>
    </p:spTree>
    <p:extLst>
      <p:ext uri="{BB962C8B-B14F-4D97-AF65-F5344CB8AC3E}">
        <p14:creationId xmlns:p14="http://schemas.microsoft.com/office/powerpoint/2010/main" xmlns="" val="925881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600" y="609600"/>
          <a:ext cx="7848600" cy="5611822"/>
        </p:xfrm>
        <a:graphic>
          <a:graphicData uri="http://schemas.openxmlformats.org/drawingml/2006/table">
            <a:tbl>
              <a:tblPr/>
              <a:tblGrid>
                <a:gridCol w="7848600"/>
              </a:tblGrid>
              <a:tr h="257991">
                <a:tc>
                  <a:txBody>
                    <a:bodyPr/>
                    <a:lstStyle/>
                    <a:p>
                      <a:pPr marL="0" marR="0" algn="ctr">
                        <a:lnSpc>
                          <a:spcPct val="115000"/>
                        </a:lnSpc>
                        <a:spcBef>
                          <a:spcPts val="0"/>
                        </a:spcBef>
                        <a:spcAft>
                          <a:spcPts val="0"/>
                        </a:spcAft>
                      </a:pPr>
                      <a:r>
                        <a:rPr lang="en-US" sz="2800" b="1" u="sng" dirty="0" smtClean="0">
                          <a:solidFill>
                            <a:schemeClr val="tx1"/>
                          </a:solidFill>
                          <a:latin typeface="Times New Roman"/>
                          <a:ea typeface="Calibri"/>
                          <a:cs typeface="Times New Roman"/>
                        </a:rPr>
                        <a:t>Collaborative Plenary Discussion Questions:</a:t>
                      </a:r>
                      <a:endParaRPr lang="en-US" sz="1100" dirty="0">
                        <a:solidFill>
                          <a:schemeClr val="tx1"/>
                        </a:solidFill>
                        <a:latin typeface="Calibri"/>
                        <a:ea typeface="Calibri"/>
                        <a:cs typeface="Times New Roman"/>
                      </a:endParaRPr>
                    </a:p>
                  </a:txBody>
                  <a:tcPr marL="38582" marR="38582" marT="0" marB="0">
                    <a:lnL>
                      <a:noFill/>
                    </a:lnL>
                    <a:lnR>
                      <a:noFill/>
                    </a:lnR>
                    <a:lnT w="76200" cap="flat" cmpd="sng" algn="ctr">
                      <a:noFill/>
                      <a:prstDash val="dot"/>
                      <a:round/>
                      <a:headEnd type="none" w="med" len="med"/>
                      <a:tailEnd type="none" w="med" len="med"/>
                    </a:lnT>
                    <a:lnB>
                      <a:noFill/>
                    </a:lnB>
                    <a:lnTlToBr w="12700" cmpd="sng">
                      <a:noFill/>
                      <a:prstDash val="solid"/>
                    </a:lnTlToBr>
                    <a:lnBlToTr w="12700" cmpd="sng">
                      <a:noFill/>
                      <a:prstDash val="solid"/>
                    </a:lnBlToTr>
                  </a:tcPr>
                </a:tc>
              </a:tr>
              <a:tr h="5152209">
                <a:tc>
                  <a:txBody>
                    <a:bodyPr/>
                    <a:lstStyle/>
                    <a:p>
                      <a:pPr marL="45720" marR="0">
                        <a:lnSpc>
                          <a:spcPct val="115000"/>
                        </a:lnSpc>
                        <a:spcBef>
                          <a:spcPts val="1200"/>
                        </a:spcBef>
                        <a:spcAft>
                          <a:spcPts val="0"/>
                        </a:spcAft>
                      </a:pPr>
                      <a:endParaRPr lang="en-US" sz="1400" dirty="0" smtClean="0">
                        <a:solidFill>
                          <a:srgbClr val="000000"/>
                        </a:solidFill>
                        <a:latin typeface="Times New Roman"/>
                        <a:ea typeface="Calibri"/>
                        <a:cs typeface="Times New Roman"/>
                      </a:endParaRPr>
                    </a:p>
                    <a:p>
                      <a:pPr marL="45720" marR="0">
                        <a:lnSpc>
                          <a:spcPct val="115000"/>
                        </a:lnSpc>
                        <a:spcBef>
                          <a:spcPts val="1200"/>
                        </a:spcBef>
                        <a:spcAft>
                          <a:spcPts val="0"/>
                        </a:spcAft>
                      </a:pPr>
                      <a:r>
                        <a:rPr lang="en-US" sz="2000" b="1" dirty="0" smtClean="0">
                          <a:solidFill>
                            <a:srgbClr val="000000"/>
                          </a:solidFill>
                          <a:latin typeface="Times New Roman"/>
                          <a:ea typeface="Calibri"/>
                          <a:cs typeface="Times New Roman"/>
                        </a:rPr>
                        <a:t>You </a:t>
                      </a:r>
                      <a:r>
                        <a:rPr lang="en-US" sz="2000" b="1" dirty="0">
                          <a:solidFill>
                            <a:srgbClr val="000000"/>
                          </a:solidFill>
                          <a:latin typeface="Times New Roman"/>
                          <a:ea typeface="Calibri"/>
                          <a:cs typeface="Times New Roman"/>
                        </a:rPr>
                        <a:t>are given a graph and an equation. </a:t>
                      </a:r>
                      <a:endParaRPr lang="en-US" sz="900" b="1" dirty="0">
                        <a:latin typeface="Calibri"/>
                        <a:ea typeface="Calibri"/>
                        <a:cs typeface="Times New Roman"/>
                      </a:endParaRPr>
                    </a:p>
                    <a:p>
                      <a:pPr marL="342900" marR="0" lvl="0" indent="-342900">
                        <a:lnSpc>
                          <a:spcPct val="115000"/>
                        </a:lnSpc>
                        <a:spcBef>
                          <a:spcPts val="1200"/>
                        </a:spcBef>
                        <a:spcAft>
                          <a:spcPts val="0"/>
                        </a:spcAft>
                        <a:buFont typeface="Symbol"/>
                        <a:buChar char=""/>
                      </a:pPr>
                      <a:r>
                        <a:rPr lang="en-US" sz="2000" b="1" dirty="0">
                          <a:solidFill>
                            <a:srgbClr val="000000"/>
                          </a:solidFill>
                          <a:latin typeface="Times New Roman"/>
                          <a:ea typeface="Calibri"/>
                          <a:cs typeface="Times New Roman"/>
                        </a:rPr>
                        <a:t>How many “pieces” does each algebraic representation need?</a:t>
                      </a:r>
                      <a:endParaRPr lang="en-US" sz="900" b="1" dirty="0">
                        <a:latin typeface="Calibri"/>
                        <a:ea typeface="Calibri"/>
                        <a:cs typeface="Times New Roman"/>
                      </a:endParaRPr>
                    </a:p>
                    <a:p>
                      <a:pPr marL="342900" marR="0" lvl="0" indent="-342900">
                        <a:lnSpc>
                          <a:spcPct val="115000"/>
                        </a:lnSpc>
                        <a:spcBef>
                          <a:spcPts val="1200"/>
                        </a:spcBef>
                        <a:spcAft>
                          <a:spcPts val="0"/>
                        </a:spcAft>
                        <a:buFont typeface="Symbol"/>
                        <a:buChar char=""/>
                      </a:pPr>
                      <a:r>
                        <a:rPr lang="en-US" sz="2000" b="1" dirty="0">
                          <a:solidFill>
                            <a:srgbClr val="000000"/>
                          </a:solidFill>
                          <a:latin typeface="Times New Roman"/>
                          <a:ea typeface="Calibri"/>
                          <a:cs typeface="Times New Roman"/>
                        </a:rPr>
                        <a:t>What type of equation would be used to represent each piece of the </a:t>
                      </a:r>
                      <a:r>
                        <a:rPr lang="en-US" sz="2000" b="1" dirty="0" smtClean="0">
                          <a:solidFill>
                            <a:srgbClr val="000000"/>
                          </a:solidFill>
                          <a:latin typeface="Times New Roman"/>
                          <a:ea typeface="Calibri"/>
                          <a:cs typeface="Times New Roman"/>
                        </a:rPr>
                        <a:t>graph</a:t>
                      </a:r>
                      <a:r>
                        <a:rPr lang="en-US" sz="2000" b="1" dirty="0">
                          <a:solidFill>
                            <a:srgbClr val="000000"/>
                          </a:solidFill>
                          <a:latin typeface="Times New Roman"/>
                          <a:ea typeface="Calibri"/>
                          <a:cs typeface="Times New Roman"/>
                        </a:rPr>
                        <a:t>?</a:t>
                      </a:r>
                      <a:endParaRPr lang="en-US" sz="900" b="1" dirty="0">
                        <a:latin typeface="Calibri"/>
                        <a:ea typeface="Calibri"/>
                        <a:cs typeface="Times New Roman"/>
                      </a:endParaRPr>
                    </a:p>
                    <a:p>
                      <a:pPr marL="342900" marR="0" lvl="0" indent="-342900">
                        <a:lnSpc>
                          <a:spcPct val="115000"/>
                        </a:lnSpc>
                        <a:spcBef>
                          <a:spcPts val="1200"/>
                        </a:spcBef>
                        <a:spcAft>
                          <a:spcPts val="0"/>
                        </a:spcAft>
                        <a:buFont typeface="Symbol"/>
                        <a:buChar char=""/>
                      </a:pPr>
                      <a:r>
                        <a:rPr lang="en-US" sz="2000" b="1" dirty="0">
                          <a:solidFill>
                            <a:srgbClr val="000000"/>
                          </a:solidFill>
                          <a:latin typeface="Times New Roman"/>
                          <a:ea typeface="Calibri"/>
                          <a:cs typeface="Times New Roman"/>
                        </a:rPr>
                        <a:t>What would the equation for those function families look like? </a:t>
                      </a:r>
                      <a:endParaRPr lang="en-US" sz="900" b="1" dirty="0">
                        <a:latin typeface="Calibri"/>
                        <a:ea typeface="Calibri"/>
                        <a:cs typeface="Times New Roman"/>
                      </a:endParaRPr>
                    </a:p>
                    <a:p>
                      <a:pPr marL="342900" marR="0" lvl="0" indent="-342900">
                        <a:lnSpc>
                          <a:spcPct val="115000"/>
                        </a:lnSpc>
                        <a:spcBef>
                          <a:spcPts val="1200"/>
                        </a:spcBef>
                        <a:spcAft>
                          <a:spcPts val="0"/>
                        </a:spcAft>
                        <a:buFont typeface="Symbol"/>
                        <a:buChar char=""/>
                      </a:pPr>
                      <a:r>
                        <a:rPr lang="en-US" sz="2000" b="1" dirty="0">
                          <a:solidFill>
                            <a:srgbClr val="000000"/>
                          </a:solidFill>
                          <a:latin typeface="Times New Roman"/>
                          <a:ea typeface="Calibri"/>
                          <a:cs typeface="Times New Roman"/>
                        </a:rPr>
                        <a:t>What does an open circle mean or represent in an inequality?</a:t>
                      </a:r>
                      <a:endParaRPr lang="en-US" sz="900" b="1" dirty="0">
                        <a:latin typeface="Calibri"/>
                        <a:ea typeface="Calibri"/>
                        <a:cs typeface="Times New Roman"/>
                      </a:endParaRPr>
                    </a:p>
                    <a:p>
                      <a:pPr marL="342900" marR="0" lvl="0" indent="-342900">
                        <a:lnSpc>
                          <a:spcPct val="115000"/>
                        </a:lnSpc>
                        <a:spcBef>
                          <a:spcPts val="1200"/>
                        </a:spcBef>
                        <a:spcAft>
                          <a:spcPts val="0"/>
                        </a:spcAft>
                        <a:buFont typeface="Symbol"/>
                        <a:buChar char=""/>
                      </a:pPr>
                      <a:r>
                        <a:rPr lang="en-US" sz="2000" b="1" dirty="0">
                          <a:solidFill>
                            <a:srgbClr val="000000"/>
                          </a:solidFill>
                          <a:latin typeface="Times New Roman"/>
                          <a:ea typeface="Calibri"/>
                          <a:cs typeface="Times New Roman"/>
                        </a:rPr>
                        <a:t>What does the closed circle represent? </a:t>
                      </a:r>
                      <a:endParaRPr lang="en-US" sz="900" b="1" dirty="0">
                        <a:latin typeface="Calibri"/>
                        <a:ea typeface="Calibri"/>
                        <a:cs typeface="Times New Roman"/>
                      </a:endParaRPr>
                    </a:p>
                    <a:p>
                      <a:pPr marL="342900" marR="0" lvl="0" indent="-342900">
                        <a:lnSpc>
                          <a:spcPct val="115000"/>
                        </a:lnSpc>
                        <a:spcBef>
                          <a:spcPts val="1200"/>
                        </a:spcBef>
                        <a:spcAft>
                          <a:spcPts val="0"/>
                        </a:spcAft>
                        <a:buFont typeface="Symbol"/>
                        <a:buChar char=""/>
                      </a:pPr>
                      <a:r>
                        <a:rPr lang="en-US" sz="2000" b="1" dirty="0">
                          <a:solidFill>
                            <a:srgbClr val="000000"/>
                          </a:solidFill>
                          <a:latin typeface="Times New Roman"/>
                          <a:ea typeface="Calibri"/>
                          <a:cs typeface="Times New Roman"/>
                        </a:rPr>
                        <a:t>Read the domain restrictions aloud and follow along by tracing with your finger on the graph.</a:t>
                      </a:r>
                      <a:r>
                        <a:rPr lang="en-US" sz="1800" b="1" dirty="0">
                          <a:solidFill>
                            <a:srgbClr val="000000"/>
                          </a:solidFill>
                          <a:latin typeface="Times New Roman"/>
                          <a:ea typeface="Calibri"/>
                          <a:cs typeface="Times New Roman"/>
                        </a:rPr>
                        <a:t> </a:t>
                      </a:r>
                      <a:endParaRPr lang="en-US" sz="900" b="1" dirty="0">
                        <a:latin typeface="Calibri"/>
                        <a:ea typeface="Calibri"/>
                        <a:cs typeface="Times New Roman"/>
                      </a:endParaRPr>
                    </a:p>
                  </a:txBody>
                  <a:tcPr marL="38582" marR="38582" marT="0" marB="0">
                    <a:lnL>
                      <a:noFill/>
                    </a:lnL>
                    <a:lnR>
                      <a:noFill/>
                    </a:lnR>
                    <a:lnT>
                      <a:noFill/>
                    </a:lnT>
                    <a:lnB w="76200" cap="flat" cmpd="sng" algn="ctr">
                      <a:noFill/>
                      <a:prstDash val="dot"/>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24</TotalTime>
  <Words>107</Words>
  <Application>Microsoft Office PowerPoint</Application>
  <PresentationFormat>On-screen Show (4:3)</PresentationFormat>
  <Paragraphs>21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NewsPrint</vt:lpstr>
      <vt:lpstr>FAL  </vt:lpstr>
      <vt:lpstr>How many different “parent function” shapes do you see in the path sketches? What types of functions do you see (i.e. linear, quadratic, cubic, etc). How could you find the equation for each of these paths? </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FAL</dc:title>
  <dc:creator>m6500</dc:creator>
  <cp:lastModifiedBy>john.stokes</cp:lastModifiedBy>
  <cp:revision>7</cp:revision>
  <dcterms:created xsi:type="dcterms:W3CDTF">2012-05-11T19:55:00Z</dcterms:created>
  <dcterms:modified xsi:type="dcterms:W3CDTF">2013-06-25T19:49:12Z</dcterms:modified>
</cp:coreProperties>
</file>